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 SemiBold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MontserratSemiBold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SemiBold-bold.fntdata"/><Relationship Id="rId18" Type="http://schemas.openxmlformats.org/officeDocument/2006/relationships/font" Target="fonts/Montserrat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dc2bc0bf2_0_47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ddc2bc0bf2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dc2bc0bf2_0_45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ddc2bc0bf2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dc2bc0bf2_0_37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ddc2bc0bf2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4250203fe_0_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84250203f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dc2bc0bf2_0_43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ddc2bc0bf2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80dbd02bb_0_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b80dbd02b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80dbd02bb_0_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b80dbd02b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80dbd02bb_0_2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b80dbd02b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80dbd02bb_0_3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b80dbd02b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80dbd02bb_0_4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b80dbd02b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8.png"/><Relationship Id="rId5" Type="http://schemas.openxmlformats.org/officeDocument/2006/relationships/hyperlink" Target="http://www.youtube.com/watch?v=h-g_Hk84zNQ" TargetMode="External"/><Relationship Id="rId6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hyperlink" Target="https://www.walissonsilva.com/" TargetMode="External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184275" y="169100"/>
            <a:ext cx="1313100" cy="587700"/>
          </a:xfrm>
          <a:prstGeom prst="roundRect">
            <a:avLst>
              <a:gd fmla="val 16667" name="adj"/>
            </a:avLst>
          </a:prstGeom>
          <a:solidFill>
            <a:srgbClr val="EEEEEE">
              <a:alpha val="755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5"/>
          <p:cNvSpPr txBox="1"/>
          <p:nvPr/>
        </p:nvSpPr>
        <p:spPr>
          <a:xfrm>
            <a:off x="4098350" y="1656150"/>
            <a:ext cx="4710000" cy="1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4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AULA 01</a:t>
            </a:r>
            <a:endParaRPr b="1" sz="4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pt-BR" sz="4600">
                <a:solidFill>
                  <a:srgbClr val="F8B925"/>
                </a:solidFill>
                <a:latin typeface="Montserrat"/>
                <a:ea typeface="Montserrat"/>
                <a:cs typeface="Montserrat"/>
                <a:sym typeface="Montserrat"/>
              </a:rPr>
              <a:t>LINUX</a:t>
            </a:r>
            <a:endParaRPr b="1" sz="4600">
              <a:solidFill>
                <a:srgbClr val="F8B9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Walisson </a:t>
            </a:r>
            <a:r>
              <a:rPr b="1" lang="pt-BR" sz="1600">
                <a:solidFill>
                  <a:srgbClr val="F8B925"/>
                </a:solidFill>
                <a:latin typeface="Montserrat"/>
                <a:ea typeface="Montserrat"/>
                <a:cs typeface="Montserrat"/>
                <a:sym typeface="Montserrat"/>
              </a:rPr>
              <a:t>Silva</a:t>
            </a:r>
            <a:endParaRPr b="1" sz="1600">
              <a:solidFill>
                <a:srgbClr val="F8B9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1" name="Google Shape;101;p25"/>
          <p:cNvCxnSpPr/>
          <p:nvPr/>
        </p:nvCxnSpPr>
        <p:spPr>
          <a:xfrm>
            <a:off x="4212975" y="3250688"/>
            <a:ext cx="1878300" cy="0"/>
          </a:xfrm>
          <a:prstGeom prst="straightConnector1">
            <a:avLst/>
          </a:prstGeom>
          <a:noFill/>
          <a:ln cap="flat" cmpd="sng" w="38100">
            <a:solidFill>
              <a:srgbClr val="F8B92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2" name="Google Shape;1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2300" y="4454175"/>
            <a:ext cx="548125" cy="5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5"/>
          <p:cNvSpPr txBox="1"/>
          <p:nvPr/>
        </p:nvSpPr>
        <p:spPr>
          <a:xfrm>
            <a:off x="5299400" y="409881"/>
            <a:ext cx="37032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LET’S CODE</a:t>
            </a:r>
            <a:endParaRPr i="0" sz="1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25"/>
          <p:cNvSpPr txBox="1"/>
          <p:nvPr/>
        </p:nvSpPr>
        <p:spPr>
          <a:xfrm>
            <a:off x="5299400" y="99981"/>
            <a:ext cx="37032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pt-BR" sz="1900">
                <a:solidFill>
                  <a:srgbClr val="F8B925"/>
                </a:solidFill>
                <a:latin typeface="Montserrat"/>
                <a:ea typeface="Montserrat"/>
                <a:cs typeface="Montserrat"/>
                <a:sym typeface="Montserrat"/>
              </a:rPr>
              <a:t>ITAÚ</a:t>
            </a:r>
            <a:endParaRPr b="1" i="0" sz="1900" u="none" cap="none" strike="noStrike">
              <a:solidFill>
                <a:srgbClr val="F8B9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" name="Google Shape;10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9900" y="1179321"/>
            <a:ext cx="2352426" cy="27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167" y="241413"/>
            <a:ext cx="1097300" cy="4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7225" y="4659100"/>
            <a:ext cx="343200" cy="34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✅ Primeiros passos na Programação com a Trybe: https://bit.ly/3dj9we4&#10;&#10;&quot;Linux&quot; é provavelmente uma coisa diferente do que você imagina que é. O que te vem à mente quando você ouve algo como &quot;este é um sistema Linux&quot;? Provavelmente você já tem alguns conceitos na sua cabeça que estão presentes em &quot;sistemas Linux&quot;, porém, o que define uma distro Linux é unicamente o sistema usar Linux como Kernel ou não, e ele pode passar muito mais despercebido do que você imagina.&#10;&#10;Aliado a isso, vamos falar sobre como são montados os sistemas operacionais open source que usam o Linux como Kernel, como o Ubuntu, e qual é a relação que você pode ter com os desenvolvedores enquanto membro de uma comunidade de software.&#10;&#10;👑 𝗦𝗲𝗷𝗮 𝗺𝗲𝗺𝗯𝗿𝗼 𝗱𝗼 𝗗𝗶𝗼𝗹𝗶𝗻𝘂𝘅: https://diolinux.com.br/play&#10;&#10;📩  𝗡𝗲𝘄𝘀𝗹𝗲𝘁𝘁𝗲𝗿 𝘀𝗲𝗺𝗮𝗻𝗮𝗹 𝗱𝗼 𝗗𝗶𝗼𝗹𝗶𝗻𝘂𝘅 𝘀𝗼𝗯𝗿𝗲 𝗢𝗽𝗲𝗻 𝗦𝗼𝘂𝗿𝗰𝗲, 𝗟𝗶𝗻𝘂𝘅 𝗲 𝘁𝗲𝗰𝗻𝗼𝗹𝗼𝗴𝗶𝗮: http://bit.ly/diolinuxnews&#10;&#10;🥇 Agradecimento especial a todos os nossos membros, em especial aos da categoria &quot;Diolinux GO&quot; por nos ajudarem a continuar criando conteúdo:&#10;‣ seuMurdoch&#10;‣ Kraudio&#10;&#10;⭐ Conheça o nosso trabalho: https://diolinux.com.br/links&#10;🎤 Nosso PodCast:  https://diolinux.com.br/diocast&#10;🎮 Nosso canal de Lives de games: https://diolinux.com.br/live&#10;🛒 Nossa loja (na Lolja): https://diostore.com.br&#10;&#10; 📬 Contato comercial: blogdiolinux@gmail.com&#10;&#10;📎 𝗙𝗼𝗻𝘁𝗲𝘀 𝗲 𝗟𝗶𝗻𝗸𝘀:&#10;&#10;‣Membros da Linux Foundation: https://www.linuxfoundation.org/join/members/&#10;‣ O que é Linux? Explicação completa: https://youtu.be/K05CssAbQgo&#10;&#10;#Linux #OpenSource #Ubuntu #Windows #macOS #Google #Tecnologia #Software" id="173" name="Google Shape;173;p34" title="O que você CONTINUA NÃO ENTENDENDO sobre &quot;o Linux&quot;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0938" y="463450"/>
            <a:ext cx="5622125" cy="42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/>
          <p:nvPr/>
        </p:nvSpPr>
        <p:spPr>
          <a:xfrm>
            <a:off x="1103100" y="716250"/>
            <a:ext cx="6888000" cy="3708300"/>
          </a:xfrm>
          <a:prstGeom prst="roundRect">
            <a:avLst>
              <a:gd fmla="val 16667" name="adj"/>
            </a:avLst>
          </a:prstGeom>
          <a:solidFill>
            <a:srgbClr val="666666">
              <a:alpha val="19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9" name="Google Shape;17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7225" y="4659100"/>
            <a:ext cx="343200" cy="3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5"/>
          <p:cNvSpPr txBox="1"/>
          <p:nvPr/>
        </p:nvSpPr>
        <p:spPr>
          <a:xfrm>
            <a:off x="599775" y="1021801"/>
            <a:ext cx="49224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pt-BR" sz="5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VAMOS À</a:t>
            </a:r>
            <a:endParaRPr b="1" i="0" sz="5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" name="Google Shape;18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2025" y="1810925"/>
            <a:ext cx="4136100" cy="241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5"/>
          <p:cNvSpPr/>
          <p:nvPr/>
        </p:nvSpPr>
        <p:spPr>
          <a:xfrm>
            <a:off x="1505775" y="1889700"/>
            <a:ext cx="3153600" cy="725700"/>
          </a:xfrm>
          <a:prstGeom prst="rect">
            <a:avLst/>
          </a:prstGeom>
          <a:solidFill>
            <a:srgbClr val="F8B9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5"/>
          <p:cNvSpPr txBox="1"/>
          <p:nvPr/>
        </p:nvSpPr>
        <p:spPr>
          <a:xfrm>
            <a:off x="599775" y="1810935"/>
            <a:ext cx="49224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pt-BR" sz="5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PRÁTICA!</a:t>
            </a:r>
            <a:endParaRPr b="1" i="0" sz="50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3854500" y="1120050"/>
            <a:ext cx="1444800" cy="1451700"/>
          </a:xfrm>
          <a:prstGeom prst="rect">
            <a:avLst/>
          </a:prstGeom>
          <a:solidFill>
            <a:srgbClr val="F8B925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6"/>
          <p:cNvSpPr txBox="1"/>
          <p:nvPr/>
        </p:nvSpPr>
        <p:spPr>
          <a:xfrm>
            <a:off x="1855650" y="3566850"/>
            <a:ext cx="5432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4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ATÉ A PRÓXIMA!</a:t>
            </a:r>
            <a:endParaRPr b="0" i="0" sz="44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0" name="Google Shape;190;p36"/>
          <p:cNvSpPr txBox="1"/>
          <p:nvPr/>
        </p:nvSpPr>
        <p:spPr>
          <a:xfrm>
            <a:off x="2134050" y="2804050"/>
            <a:ext cx="48759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pt-BR" sz="4200">
                <a:solidFill>
                  <a:srgbClr val="F8B925"/>
                </a:solidFill>
                <a:latin typeface="Montserrat"/>
                <a:ea typeface="Montserrat"/>
                <a:cs typeface="Montserrat"/>
                <a:sym typeface="Montserrat"/>
              </a:rPr>
              <a:t>OBRIGADO!</a:t>
            </a:r>
            <a:endParaRPr b="1" i="0" sz="4200" u="none" cap="none" strike="noStrike">
              <a:solidFill>
                <a:srgbClr val="F8B9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36"/>
          <p:cNvSpPr txBox="1"/>
          <p:nvPr/>
        </p:nvSpPr>
        <p:spPr>
          <a:xfrm>
            <a:off x="5299400" y="480981"/>
            <a:ext cx="37032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pt-BR" sz="1700">
                <a:solidFill>
                  <a:srgbClr val="F8B925"/>
                </a:solidFill>
                <a:latin typeface="Montserrat"/>
                <a:ea typeface="Montserrat"/>
                <a:cs typeface="Montserrat"/>
                <a:sym typeface="Montserrat"/>
              </a:rPr>
              <a:t>LINUX</a:t>
            </a:r>
            <a:endParaRPr b="1" i="0" sz="1700" u="none" cap="none" strike="noStrike">
              <a:solidFill>
                <a:srgbClr val="F8B9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" name="Google Shape;19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4250" y="1172325"/>
            <a:ext cx="1255500" cy="12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6125" y="4448800"/>
            <a:ext cx="343200" cy="3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/>
          <p:nvPr/>
        </p:nvSpPr>
        <p:spPr>
          <a:xfrm>
            <a:off x="151300" y="498056"/>
            <a:ext cx="37032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19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LET’S CODE</a:t>
            </a:r>
            <a:endParaRPr b="0" i="0" sz="19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5" name="Google Shape;195;p36"/>
          <p:cNvSpPr txBox="1"/>
          <p:nvPr/>
        </p:nvSpPr>
        <p:spPr>
          <a:xfrm>
            <a:off x="151300" y="188156"/>
            <a:ext cx="37032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pt-BR" sz="1900">
                <a:solidFill>
                  <a:srgbClr val="F8B925"/>
                </a:solidFill>
                <a:latin typeface="Montserrat"/>
                <a:ea typeface="Montserrat"/>
                <a:cs typeface="Montserrat"/>
                <a:sym typeface="Montserrat"/>
              </a:rPr>
              <a:t>ITAÚ</a:t>
            </a:r>
            <a:endParaRPr b="1" i="0" sz="1900" u="none" cap="none" strike="noStrike">
              <a:solidFill>
                <a:srgbClr val="F8B9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6" name="Google Shape;19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16125" y="144210"/>
            <a:ext cx="343200" cy="406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/>
        </p:nvSpPr>
        <p:spPr>
          <a:xfrm>
            <a:off x="207625" y="667925"/>
            <a:ext cx="31422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pt-BR" sz="3000">
                <a:solidFill>
                  <a:srgbClr val="293B53"/>
                </a:solidFill>
                <a:latin typeface="Montserrat"/>
                <a:ea typeface="Montserrat"/>
                <a:cs typeface="Montserrat"/>
                <a:sym typeface="Montserrat"/>
              </a:rPr>
              <a:t>Walisson Silva</a:t>
            </a:r>
            <a:endParaRPr b="1" i="0" sz="3000" u="none" cap="none" strike="noStrike">
              <a:solidFill>
                <a:srgbClr val="293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6"/>
          <p:cNvSpPr txBox="1"/>
          <p:nvPr/>
        </p:nvSpPr>
        <p:spPr>
          <a:xfrm>
            <a:off x="4109025" y="679725"/>
            <a:ext cx="4358700" cy="37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b="1"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Desenvolvedor Web Full-Stack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b="1"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Professor dos Cursos de Web e Data Science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Mestre em Eng. Elétrica (Processamento de Sinais)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Engenheiro Eletricista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Técnico em Eletrônica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" name="Google Shape;113;p2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412" y="1384325"/>
            <a:ext cx="2512626" cy="251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/>
        </p:nvSpPr>
        <p:spPr>
          <a:xfrm>
            <a:off x="572675" y="636375"/>
            <a:ext cx="6087600" cy="1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pt-BR" sz="4000">
                <a:solidFill>
                  <a:srgbClr val="F8B925"/>
                </a:solidFill>
                <a:latin typeface="Montserrat"/>
                <a:ea typeface="Montserrat"/>
                <a:cs typeface="Montserrat"/>
                <a:sym typeface="Montserrat"/>
              </a:rPr>
              <a:t>APRESENTAÇÃO</a:t>
            </a:r>
            <a:endParaRPr b="1" sz="4000">
              <a:solidFill>
                <a:srgbClr val="F8B9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2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PARTICIPANTES</a:t>
            </a:r>
            <a:endParaRPr sz="2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2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DO CURSO</a:t>
            </a:r>
            <a:endParaRPr sz="2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19" name="Google Shape;119;p27"/>
          <p:cNvCxnSpPr/>
          <p:nvPr/>
        </p:nvCxnSpPr>
        <p:spPr>
          <a:xfrm>
            <a:off x="694625" y="1421438"/>
            <a:ext cx="1878300" cy="0"/>
          </a:xfrm>
          <a:prstGeom prst="straightConnector1">
            <a:avLst/>
          </a:prstGeom>
          <a:noFill/>
          <a:ln cap="flat" cmpd="sng" w="38100">
            <a:solidFill>
              <a:srgbClr val="F8B92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0" name="Google Shape;1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7225" y="4659100"/>
            <a:ext cx="343200" cy="3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1825" y="1275550"/>
            <a:ext cx="3295400" cy="3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/>
        </p:nvSpPr>
        <p:spPr>
          <a:xfrm>
            <a:off x="435525" y="825844"/>
            <a:ext cx="26934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rgbClr val="293B5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Linux</a:t>
            </a:r>
            <a:endParaRPr b="0" i="0" sz="3600" u="none" cap="none" strike="noStrike">
              <a:solidFill>
                <a:srgbClr val="293B5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7" name="Google Shape;127;p28"/>
          <p:cNvSpPr txBox="1"/>
          <p:nvPr/>
        </p:nvSpPr>
        <p:spPr>
          <a:xfrm>
            <a:off x="4109025" y="451125"/>
            <a:ext cx="43587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que é Linux?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Sistema operacional?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425" y="1599774"/>
            <a:ext cx="2029599" cy="240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8"/>
          <p:cNvSpPr txBox="1"/>
          <p:nvPr/>
        </p:nvSpPr>
        <p:spPr>
          <a:xfrm>
            <a:off x="4109025" y="1796200"/>
            <a:ext cx="43587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b="1"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Não!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Linux é o kernel do sistema operacional.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que é kernel?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" name="Google Shape;13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2775" y="3259049"/>
            <a:ext cx="2265549" cy="1416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/>
        </p:nvSpPr>
        <p:spPr>
          <a:xfrm>
            <a:off x="435525" y="825844"/>
            <a:ext cx="26934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rgbClr val="293B5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Linux</a:t>
            </a:r>
            <a:endParaRPr b="0" i="0" sz="3600" u="none" cap="none" strike="noStrike">
              <a:solidFill>
                <a:srgbClr val="293B5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6" name="Google Shape;13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425" y="1599774"/>
            <a:ext cx="2029599" cy="24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2175" y="1030563"/>
            <a:ext cx="3901725" cy="308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435525" y="825844"/>
            <a:ext cx="26934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rgbClr val="293B5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Linux</a:t>
            </a:r>
            <a:endParaRPr b="0" i="0" sz="3600" u="none" cap="none" strike="noStrike">
              <a:solidFill>
                <a:srgbClr val="293B5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3" name="Google Shape;143;p30"/>
          <p:cNvSpPr txBox="1"/>
          <p:nvPr/>
        </p:nvSpPr>
        <p:spPr>
          <a:xfrm>
            <a:off x="4109025" y="1365525"/>
            <a:ext cx="43587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Criado por Linus Torvalds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Estudante da Universidade de Helsinki, na Finlândia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Primeira versão publicada no final de 1991.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425" y="1599774"/>
            <a:ext cx="2029599" cy="240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0"/>
          <p:cNvSpPr txBox="1"/>
          <p:nvPr/>
        </p:nvSpPr>
        <p:spPr>
          <a:xfrm>
            <a:off x="4109025" y="2863000"/>
            <a:ext cx="43587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b="1"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Deixou o código fonte do sistema aberto!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/>
          <p:nvPr/>
        </p:nvSpPr>
        <p:spPr>
          <a:xfrm>
            <a:off x="435525" y="825844"/>
            <a:ext cx="26934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rgbClr val="293B5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Linux</a:t>
            </a:r>
            <a:endParaRPr b="0" i="0" sz="3600" u="none" cap="none" strike="noStrike">
              <a:solidFill>
                <a:srgbClr val="293B5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1" name="Google Shape;151;p31"/>
          <p:cNvSpPr txBox="1"/>
          <p:nvPr/>
        </p:nvSpPr>
        <p:spPr>
          <a:xfrm>
            <a:off x="4109025" y="1213125"/>
            <a:ext cx="4358700" cy="28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Char char="●"/>
            </a:pPr>
            <a:r>
              <a:rPr b="1" lang="pt-BR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Software Livre</a:t>
            </a:r>
            <a:endParaRPr b="1"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Liberdade 1: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Liberdade de executar o programa para qualquer propósito.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Liberdade 2: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Liberdade para estudar como o programa funciona e adaptá-lo às suas necessidades.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425" y="1599774"/>
            <a:ext cx="2029599" cy="24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/>
        </p:nvSpPr>
        <p:spPr>
          <a:xfrm>
            <a:off x="435525" y="825844"/>
            <a:ext cx="26934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rgbClr val="293B5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Linux</a:t>
            </a:r>
            <a:endParaRPr b="0" i="0" sz="3600" u="none" cap="none" strike="noStrike">
              <a:solidFill>
                <a:srgbClr val="293B5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8" name="Google Shape;158;p32"/>
          <p:cNvSpPr txBox="1"/>
          <p:nvPr/>
        </p:nvSpPr>
        <p:spPr>
          <a:xfrm>
            <a:off x="4109025" y="755925"/>
            <a:ext cx="4358700" cy="28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Liberdade 3: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Liberdade de redistribuir cópias de forma que você possa ajudar outras pessoas.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Liberdade 4: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Liberdade para melhorar o programar e disponibilizar as melhoras para o público, de forma que toda a comunidade possa se beneficiar delas.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425" y="1599774"/>
            <a:ext cx="2029599" cy="240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2"/>
          <p:cNvSpPr txBox="1"/>
          <p:nvPr/>
        </p:nvSpPr>
        <p:spPr>
          <a:xfrm>
            <a:off x="4109025" y="3396400"/>
            <a:ext cx="43587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Cuidado: </a:t>
            </a: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não confunda software livre com software grátis.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/>
          <p:nvPr/>
        </p:nvSpPr>
        <p:spPr>
          <a:xfrm>
            <a:off x="435525" y="673444"/>
            <a:ext cx="26934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2600">
                <a:solidFill>
                  <a:srgbClr val="293B5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Distribuições Linux</a:t>
            </a:r>
            <a:endParaRPr b="0" i="0" sz="2600" u="none" cap="none" strike="noStrike">
              <a:solidFill>
                <a:srgbClr val="293B5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6" name="Google Shape;166;p33"/>
          <p:cNvSpPr txBox="1"/>
          <p:nvPr/>
        </p:nvSpPr>
        <p:spPr>
          <a:xfrm>
            <a:off x="4109025" y="1060725"/>
            <a:ext cx="4358700" cy="28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São, de fato, sistemas operacionais, 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 utilizam o Linux como kernel</a:t>
            </a:r>
            <a:r>
              <a:rPr b="1"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Cada “distro” um foco.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i="1"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Desktop environment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Exemplos de distribuições.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63" y="1701754"/>
            <a:ext cx="2551924" cy="191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